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9" r:id="rId3"/>
    <p:sldId id="260" r:id="rId4"/>
    <p:sldId id="261" r:id="rId5"/>
    <p:sldId id="286" r:id="rId6"/>
    <p:sldId id="262" r:id="rId7"/>
    <p:sldId id="281" r:id="rId8"/>
    <p:sldId id="282" r:id="rId9"/>
    <p:sldId id="263" r:id="rId10"/>
    <p:sldId id="283" r:id="rId11"/>
    <p:sldId id="264" r:id="rId12"/>
    <p:sldId id="265" r:id="rId13"/>
    <p:sldId id="266" r:id="rId14"/>
    <p:sldId id="267" r:id="rId15"/>
    <p:sldId id="268" r:id="rId16"/>
    <p:sldId id="269" r:id="rId17"/>
    <p:sldId id="271" r:id="rId18"/>
    <p:sldId id="270" r:id="rId19"/>
    <p:sldId id="285" r:id="rId20"/>
    <p:sldId id="284" r:id="rId21"/>
    <p:sldId id="272" r:id="rId22"/>
    <p:sldId id="258" r:id="rId23"/>
    <p:sldId id="290" r:id="rId24"/>
    <p:sldId id="291" r:id="rId25"/>
    <p:sldId id="292" r:id="rId26"/>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ijl, gemiddeld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002" autoAdjust="0"/>
    <p:restoredTop sz="94660"/>
  </p:normalViewPr>
  <p:slideViewPr>
    <p:cSldViewPr snapToGrid="0">
      <p:cViewPr varScale="1">
        <p:scale>
          <a:sx n="68" d="100"/>
          <a:sy n="68" d="100"/>
        </p:scale>
        <p:origin x="656"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1524000" y="1122363"/>
            <a:ext cx="9144000" cy="2387600"/>
          </a:xfrm>
        </p:spPr>
        <p:txBody>
          <a:bodyPr anchor="b"/>
          <a:lstStyle>
            <a:lvl1pPr algn="ctr">
              <a:defRPr sz="6000"/>
            </a:lvl1pPr>
          </a:lstStyle>
          <a:p>
            <a:r>
              <a:rPr lang="nl-NL"/>
              <a:t>Klik om de stijl te bewerken</a:t>
            </a:r>
          </a:p>
        </p:txBody>
      </p:sp>
      <p:sp>
        <p:nvSpPr>
          <p:cNvPr id="3" name="Ondertitel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622384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25000063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8724900" y="365125"/>
            <a:ext cx="2628900" cy="5811838"/>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838200" y="365125"/>
            <a:ext cx="7734300" cy="5811838"/>
          </a:xfrm>
        </p:spPr>
        <p:txBody>
          <a:bodyPr vert="eaVert"/>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14252321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2489771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831850" y="1709738"/>
            <a:ext cx="10515600" cy="2852737"/>
          </a:xfrm>
        </p:spPr>
        <p:txBody>
          <a:bodyPr anchor="b"/>
          <a:lstStyle>
            <a:lvl1pPr>
              <a:defRPr sz="6000"/>
            </a:lvl1pPr>
          </a:lstStyle>
          <a:p>
            <a:r>
              <a:rPr lang="nl-NL"/>
              <a:t>Klik om de stijl te bewerken</a:t>
            </a:r>
          </a:p>
        </p:txBody>
      </p:sp>
      <p:sp>
        <p:nvSpPr>
          <p:cNvPr id="3" name="Tijdelijke aanduiding voor tekst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l-NL"/>
              <a:t>Tekststijl van het model bewerken</a:t>
            </a:r>
          </a:p>
        </p:txBody>
      </p:sp>
      <p:sp>
        <p:nvSpPr>
          <p:cNvPr id="4" name="Tijdelijke aanduiding voor datum 3"/>
          <p:cNvSpPr>
            <a:spLocks noGrp="1"/>
          </p:cNvSpPr>
          <p:nvPr>
            <p:ph type="dt" sz="half" idx="10"/>
          </p:nvPr>
        </p:nvSpPr>
        <p:spPr/>
        <p:txBody>
          <a:body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1809321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838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6172200" y="1825625"/>
            <a:ext cx="5181600" cy="435133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B196CEA8-460E-469D-B827-F04BA7ABB90D}" type="datetimeFigureOut">
              <a:rPr lang="nl-NL" smtClean="0"/>
              <a:t>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571189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a:xfrm>
            <a:off x="839788" y="365125"/>
            <a:ext cx="10515600" cy="1325563"/>
          </a:xfrm>
        </p:spPr>
        <p:txBody>
          <a:bodyPr/>
          <a:lstStyle/>
          <a:p>
            <a:r>
              <a:rPr lang="nl-NL"/>
              <a:t>Klik om de stijl te bewerken</a:t>
            </a:r>
          </a:p>
        </p:txBody>
      </p:sp>
      <p:sp>
        <p:nvSpPr>
          <p:cNvPr id="3" name="Tijdelijke aanduiding voor tekst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4" name="Tijdelijke aanduiding voor inhoud 3"/>
          <p:cNvSpPr>
            <a:spLocks noGrp="1"/>
          </p:cNvSpPr>
          <p:nvPr>
            <p:ph sz="half" idx="2"/>
          </p:nvPr>
        </p:nvSpPr>
        <p:spPr>
          <a:xfrm>
            <a:off x="839788" y="2505075"/>
            <a:ext cx="5157787"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Tekststijl van het model bewerken</a:t>
            </a:r>
          </a:p>
        </p:txBody>
      </p:sp>
      <p:sp>
        <p:nvSpPr>
          <p:cNvPr id="6" name="Tijdelijke aanduiding voor inhoud 5"/>
          <p:cNvSpPr>
            <a:spLocks noGrp="1"/>
          </p:cNvSpPr>
          <p:nvPr>
            <p:ph sz="quarter" idx="4"/>
          </p:nvPr>
        </p:nvSpPr>
        <p:spPr>
          <a:xfrm>
            <a:off x="6172200" y="2505075"/>
            <a:ext cx="5183188" cy="3684588"/>
          </a:xfrm>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B196CEA8-460E-469D-B827-F04BA7ABB90D}" type="datetimeFigureOut">
              <a:rPr lang="nl-NL" smtClean="0"/>
              <a:t>9-9-2022</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134945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196CEA8-460E-469D-B827-F04BA7ABB90D}" type="datetimeFigureOut">
              <a:rPr lang="nl-NL" smtClean="0"/>
              <a:t>9-9-2022</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1525380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B196CEA8-460E-469D-B827-F04BA7ABB90D}" type="datetimeFigureOut">
              <a:rPr lang="nl-NL" smtClean="0"/>
              <a:t>9-9-2022</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2009683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inhoud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196CEA8-460E-469D-B827-F04BA7ABB90D}" type="datetimeFigureOut">
              <a:rPr lang="nl-NL" smtClean="0"/>
              <a:t>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35199561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839788" y="457200"/>
            <a:ext cx="3932237" cy="1600200"/>
          </a:xfrm>
        </p:spPr>
        <p:txBody>
          <a:bodyPr anchor="b"/>
          <a:lstStyle>
            <a:lvl1pPr>
              <a:defRPr sz="3200"/>
            </a:lvl1pPr>
          </a:lstStyle>
          <a:p>
            <a:r>
              <a:rPr lang="nl-NL"/>
              <a:t>Klik om de stijl te bewerken</a:t>
            </a:r>
          </a:p>
        </p:txBody>
      </p:sp>
      <p:sp>
        <p:nvSpPr>
          <p:cNvPr id="3" name="Tijdelijke aanduiding voor afbeelding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nl-NL"/>
              <a:t>Klik op het pictogram als u een afbeelding wilt toevoegen</a:t>
            </a:r>
          </a:p>
        </p:txBody>
      </p:sp>
      <p:sp>
        <p:nvSpPr>
          <p:cNvPr id="4" name="Tijdelijke aanduiding voor tekst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l-NL"/>
              <a:t>Tekststijl van het model bewerken</a:t>
            </a:r>
          </a:p>
        </p:txBody>
      </p:sp>
      <p:sp>
        <p:nvSpPr>
          <p:cNvPr id="5" name="Tijdelijke aanduiding voor datum 4"/>
          <p:cNvSpPr>
            <a:spLocks noGrp="1"/>
          </p:cNvSpPr>
          <p:nvPr>
            <p:ph type="dt" sz="half" idx="10"/>
          </p:nvPr>
        </p:nvSpPr>
        <p:spPr/>
        <p:txBody>
          <a:bodyPr/>
          <a:lstStyle/>
          <a:p>
            <a:fld id="{B196CEA8-460E-469D-B827-F04BA7ABB90D}" type="datetimeFigureOut">
              <a:rPr lang="nl-NL" smtClean="0"/>
              <a:t>9-9-2022</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22086E2A-1D2F-4865-BBCF-BFE2F1DAEDF2}" type="slidenum">
              <a:rPr lang="nl-NL" smtClean="0"/>
              <a:t>‹nr.›</a:t>
            </a:fld>
            <a:endParaRPr lang="nl-NL"/>
          </a:p>
        </p:txBody>
      </p:sp>
    </p:spTree>
    <p:extLst>
      <p:ext uri="{BB962C8B-B14F-4D97-AF65-F5344CB8AC3E}">
        <p14:creationId xmlns:p14="http://schemas.microsoft.com/office/powerpoint/2010/main" val="27231139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96CEA8-460E-469D-B827-F04BA7ABB90D}" type="datetimeFigureOut">
              <a:rPr lang="nl-NL" smtClean="0"/>
              <a:t>9-9-2022</a:t>
            </a:fld>
            <a:endParaRPr lang="nl-NL"/>
          </a:p>
        </p:txBody>
      </p:sp>
      <p:sp>
        <p:nvSpPr>
          <p:cNvPr id="5" name="Tijdelijke aanduiding voor voettekst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2086E2A-1D2F-4865-BBCF-BFE2F1DAEDF2}" type="slidenum">
              <a:rPr lang="nl-NL" smtClean="0"/>
              <a:t>‹nr.›</a:t>
            </a:fld>
            <a:endParaRPr lang="nl-NL"/>
          </a:p>
        </p:txBody>
      </p:sp>
    </p:spTree>
    <p:extLst>
      <p:ext uri="{BB962C8B-B14F-4D97-AF65-F5344CB8AC3E}">
        <p14:creationId xmlns:p14="http://schemas.microsoft.com/office/powerpoint/2010/main" val="6271245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youtube.com/watch?v=T1YNspRvdPE&amp;feature=emb_titl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p:txBody>
          <a:bodyPr/>
          <a:lstStyle/>
          <a:p>
            <a:r>
              <a:rPr lang="nl-NL"/>
              <a:t>EHBD</a:t>
            </a:r>
            <a:endParaRPr lang="nl-NL" dirty="0"/>
          </a:p>
        </p:txBody>
      </p:sp>
      <p:sp>
        <p:nvSpPr>
          <p:cNvPr id="3" name="Ondertitel 2"/>
          <p:cNvSpPr>
            <a:spLocks noGrp="1"/>
          </p:cNvSpPr>
          <p:nvPr>
            <p:ph type="subTitle" idx="1"/>
          </p:nvPr>
        </p:nvSpPr>
        <p:spPr/>
        <p:txBody>
          <a:bodyPr/>
          <a:lstStyle/>
          <a:p>
            <a:r>
              <a:rPr lang="nl-NL" dirty="0"/>
              <a:t>Les 2</a:t>
            </a:r>
          </a:p>
          <a:p>
            <a:endParaRPr lang="nl-NL" dirty="0"/>
          </a:p>
          <a:p>
            <a:r>
              <a:rPr lang="nl-NL" dirty="0"/>
              <a:t>Huid en skelet</a:t>
            </a:r>
          </a:p>
        </p:txBody>
      </p:sp>
    </p:spTree>
    <p:extLst>
      <p:ext uri="{BB962C8B-B14F-4D97-AF65-F5344CB8AC3E}">
        <p14:creationId xmlns:p14="http://schemas.microsoft.com/office/powerpoint/2010/main" val="31289273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Botbreuken</a:t>
            </a:r>
          </a:p>
        </p:txBody>
      </p:sp>
      <p:sp>
        <p:nvSpPr>
          <p:cNvPr id="3" name="Tijdelijke aanduiding voor inhoud 2"/>
          <p:cNvSpPr>
            <a:spLocks noGrp="1"/>
          </p:cNvSpPr>
          <p:nvPr>
            <p:ph idx="1"/>
          </p:nvPr>
        </p:nvSpPr>
        <p:spPr>
          <a:xfrm>
            <a:off x="838200" y="1825625"/>
            <a:ext cx="7926977" cy="4351338"/>
          </a:xfrm>
        </p:spPr>
        <p:txBody>
          <a:bodyPr>
            <a:normAutofit fontScale="92500" lnSpcReduction="10000"/>
          </a:bodyPr>
          <a:lstStyle/>
          <a:p>
            <a:r>
              <a:rPr lang="nl-NL" dirty="0"/>
              <a:t>Gesloten botbreuk</a:t>
            </a:r>
          </a:p>
          <a:p>
            <a:pPr lvl="1"/>
            <a:r>
              <a:rPr lang="nl-NL" dirty="0"/>
              <a:t>Houding van het lichaamsdeel is abnormaal. </a:t>
            </a:r>
          </a:p>
          <a:p>
            <a:pPr lvl="1"/>
            <a:r>
              <a:rPr lang="nl-NL" dirty="0"/>
              <a:t>Lichaamsdeel met de breuk mag zo min mogelijk bewegen. Beweeg het dier dus zo min mogelijk en breng indien nodig een spalk aan.  </a:t>
            </a:r>
          </a:p>
          <a:p>
            <a:endParaRPr lang="nl-NL" dirty="0"/>
          </a:p>
          <a:p>
            <a:r>
              <a:rPr lang="nl-NL" dirty="0"/>
              <a:t>Open botbreuk</a:t>
            </a:r>
          </a:p>
          <a:p>
            <a:pPr lvl="1">
              <a:lnSpc>
                <a:spcPct val="115000"/>
              </a:lnSpc>
            </a:pPr>
            <a:r>
              <a:rPr lang="nl-NL" dirty="0"/>
              <a:t>Houding van het lichaamsdeel is abnormaal, open wond, bot soms zichtbaar. </a:t>
            </a:r>
          </a:p>
          <a:p>
            <a:pPr lvl="1">
              <a:lnSpc>
                <a:spcPct val="115000"/>
              </a:lnSpc>
            </a:pPr>
            <a:r>
              <a:rPr lang="nl-NL" dirty="0"/>
              <a:t>wond voorzichtig afdekken i.v.m. vuil. </a:t>
            </a:r>
          </a:p>
          <a:p>
            <a:pPr lvl="1">
              <a:lnSpc>
                <a:spcPct val="115000"/>
              </a:lnSpc>
            </a:pPr>
            <a:r>
              <a:rPr lang="nl-NL" dirty="0"/>
              <a:t>Voor rest zie hieronder </a:t>
            </a:r>
          </a:p>
          <a:p>
            <a:pPr lvl="1">
              <a:lnSpc>
                <a:spcPct val="115000"/>
              </a:lnSpc>
            </a:pPr>
            <a:endParaRPr lang="nl-NL" dirty="0"/>
          </a:p>
          <a:p>
            <a:pPr lvl="1"/>
            <a:endParaRPr lang="nl-NL" dirty="0"/>
          </a:p>
        </p:txBody>
      </p:sp>
      <p:pic>
        <p:nvPicPr>
          <p:cNvPr id="4" name="Picture 2" descr="Gerelateerde afbeeldi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58400" y="1780653"/>
            <a:ext cx="1792379" cy="2405876"/>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descr="Afbeeldingsresultaat voor open botbreuk hon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38943" y="4381697"/>
            <a:ext cx="2711836" cy="179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18333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Skelet</a:t>
            </a:r>
          </a:p>
        </p:txBody>
      </p:sp>
      <p:sp>
        <p:nvSpPr>
          <p:cNvPr id="3" name="Tijdelijke aanduiding voor inhoud 2"/>
          <p:cNvSpPr>
            <a:spLocks noGrp="1"/>
          </p:cNvSpPr>
          <p:nvPr>
            <p:ph idx="1"/>
          </p:nvPr>
        </p:nvSpPr>
        <p:spPr/>
        <p:txBody>
          <a:bodyPr/>
          <a:lstStyle/>
          <a:p>
            <a:r>
              <a:rPr lang="nl-NL" dirty="0"/>
              <a:t>Osteitis = infectie van het bot.</a:t>
            </a:r>
          </a:p>
          <a:p>
            <a:pPr lvl="1"/>
            <a:r>
              <a:rPr lang="nl-NL" dirty="0"/>
              <a:t>Oorzaak: Trauma (open fractuur), kleine wonden, via het bloed en operatieve behandeling van fractuur.</a:t>
            </a:r>
          </a:p>
          <a:p>
            <a:endParaRPr lang="nl-NL" dirty="0"/>
          </a:p>
          <a:p>
            <a:r>
              <a:rPr lang="nl-NL" dirty="0"/>
              <a:t>Tumoren in het skelet= Sarcoom tumor</a:t>
            </a:r>
          </a:p>
          <a:p>
            <a:pPr lvl="1"/>
            <a:r>
              <a:rPr lang="nl-NL" dirty="0"/>
              <a:t>Symptomen is dat het bot dik wordt, functieverlies ontstaat (kreupel lopen) en het is erg pijnlijk. </a:t>
            </a:r>
          </a:p>
          <a:p>
            <a:endParaRPr lang="nl-NL" dirty="0"/>
          </a:p>
        </p:txBody>
      </p:sp>
      <p:pic>
        <p:nvPicPr>
          <p:cNvPr id="12290" name="Picture 2" descr="Afbeeldingsresultaat voor sarcoom"/>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9946"/>
          <a:stretch/>
        </p:blipFill>
        <p:spPr bwMode="auto">
          <a:xfrm>
            <a:off x="9627324" y="4606148"/>
            <a:ext cx="2355669" cy="15708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92193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Gewrichten</a:t>
            </a:r>
          </a:p>
        </p:txBody>
      </p:sp>
      <p:sp>
        <p:nvSpPr>
          <p:cNvPr id="3" name="Tijdelijke aanduiding voor inhoud 2"/>
          <p:cNvSpPr>
            <a:spLocks noGrp="1"/>
          </p:cNvSpPr>
          <p:nvPr>
            <p:ph idx="1"/>
          </p:nvPr>
        </p:nvSpPr>
        <p:spPr/>
        <p:txBody>
          <a:bodyPr>
            <a:normAutofit lnSpcReduction="10000"/>
          </a:bodyPr>
          <a:lstStyle/>
          <a:p>
            <a:r>
              <a:rPr lang="nl-NL" dirty="0"/>
              <a:t>Luxatie = ontwrichting</a:t>
            </a:r>
          </a:p>
          <a:p>
            <a:pPr lvl="1"/>
            <a:r>
              <a:rPr lang="nl-NL" dirty="0"/>
              <a:t>Gewrichtsbanden zijn vaak (gedeeltelijk) stuk. </a:t>
            </a:r>
          </a:p>
          <a:p>
            <a:pPr lvl="1"/>
            <a:r>
              <a:rPr lang="nl-NL" dirty="0"/>
              <a:t>Sub-luxatie = ontwrichting maar de botten raken elkaar nog net. </a:t>
            </a:r>
          </a:p>
          <a:p>
            <a:pPr lvl="1"/>
            <a:endParaRPr lang="nl-NL" dirty="0"/>
          </a:p>
          <a:p>
            <a:r>
              <a:rPr lang="nl-NL" dirty="0"/>
              <a:t>Artritis = Gewrichtsontsteking</a:t>
            </a:r>
          </a:p>
          <a:p>
            <a:pPr lvl="1"/>
            <a:r>
              <a:rPr lang="nl-NL" dirty="0"/>
              <a:t>Te herkennen aan warmte, zwelling, pijn, roodheid en gewricht is niet goed meer te gebruiken. </a:t>
            </a:r>
          </a:p>
          <a:p>
            <a:endParaRPr lang="nl-NL" dirty="0"/>
          </a:p>
          <a:p>
            <a:r>
              <a:rPr lang="nl-NL" dirty="0"/>
              <a:t>Artrose = verminderde werking van het kraakbeen</a:t>
            </a:r>
          </a:p>
          <a:p>
            <a:pPr lvl="1"/>
            <a:r>
              <a:rPr lang="nl-NL" dirty="0"/>
              <a:t>Kraakbeen kan verdwijnen waardoor botten rechtstreeks op elkaar schuren of kan gaan ontsteken. </a:t>
            </a:r>
          </a:p>
          <a:p>
            <a:endParaRPr lang="nl-NL" dirty="0"/>
          </a:p>
        </p:txBody>
      </p:sp>
      <p:pic>
        <p:nvPicPr>
          <p:cNvPr id="11266" name="Picture 2" descr="Afbeeldingsresultaat voor luxati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552318" y="1825625"/>
            <a:ext cx="2514405" cy="15617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77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Spieren</a:t>
            </a:r>
          </a:p>
        </p:txBody>
      </p:sp>
      <p:sp>
        <p:nvSpPr>
          <p:cNvPr id="3" name="Tijdelijke aanduiding voor inhoud 2"/>
          <p:cNvSpPr>
            <a:spLocks noGrp="1"/>
          </p:cNvSpPr>
          <p:nvPr>
            <p:ph idx="1"/>
          </p:nvPr>
        </p:nvSpPr>
        <p:spPr>
          <a:xfrm>
            <a:off x="838200" y="1825625"/>
            <a:ext cx="8018417" cy="4351338"/>
          </a:xfrm>
        </p:spPr>
        <p:txBody>
          <a:bodyPr>
            <a:normAutofit fontScale="92500" lnSpcReduction="10000"/>
          </a:bodyPr>
          <a:lstStyle/>
          <a:p>
            <a:r>
              <a:rPr lang="nl-NL" dirty="0"/>
              <a:t>Bij ongelukken raken vaak spieren gekneusd  of gescheurd. </a:t>
            </a:r>
          </a:p>
          <a:p>
            <a:endParaRPr lang="nl-NL" dirty="0"/>
          </a:p>
          <a:p>
            <a:r>
              <a:rPr lang="nl-NL" dirty="0"/>
              <a:t>Hernia (spierbreuk)</a:t>
            </a:r>
          </a:p>
          <a:p>
            <a:pPr lvl="1"/>
            <a:r>
              <a:rPr lang="nl-NL" dirty="0"/>
              <a:t>Een hernia en is een breuk in een spier. Er ontstaat een ‘opening’ in een spier doordat de spier niet goed is aangelegd of doordat er op later leeftijd een opening ontstaat bijvoorbeeld als gevolg van een ongeluk. </a:t>
            </a:r>
          </a:p>
          <a:p>
            <a:pPr lvl="1"/>
            <a:r>
              <a:rPr lang="nl-NL" dirty="0"/>
              <a:t>Door de opening kunnen zelfs ook organen naar buiten komen.</a:t>
            </a:r>
          </a:p>
          <a:p>
            <a:pPr lvl="1"/>
            <a:r>
              <a:rPr lang="nl-NL" dirty="0"/>
              <a:t>Drie soorten: Middenrifbreuk, liesbreuk, navelbreuk. </a:t>
            </a:r>
          </a:p>
          <a:p>
            <a:pPr lvl="1"/>
            <a:r>
              <a:rPr lang="nl-NL" dirty="0"/>
              <a:t>Rug/Nekhernia: Uitsteking van een tussenwervelschijf dat op de spieren drukt.</a:t>
            </a:r>
          </a:p>
          <a:p>
            <a:pPr lvl="1"/>
            <a:endParaRPr lang="nl-NL" dirty="0"/>
          </a:p>
          <a:p>
            <a:pPr lvl="1"/>
            <a:endParaRPr lang="nl-NL" dirty="0"/>
          </a:p>
        </p:txBody>
      </p:sp>
      <p:pic>
        <p:nvPicPr>
          <p:cNvPr id="10242" name="Picture 2" descr="Afbeeldingsresultaat voor hernia"/>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b="3892"/>
          <a:stretch/>
        </p:blipFill>
        <p:spPr bwMode="auto">
          <a:xfrm>
            <a:off x="8774810" y="2335076"/>
            <a:ext cx="3417190" cy="34256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90821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Pezen</a:t>
            </a:r>
          </a:p>
        </p:txBody>
      </p:sp>
      <p:sp>
        <p:nvSpPr>
          <p:cNvPr id="3" name="Tijdelijke aanduiding voor inhoud 2"/>
          <p:cNvSpPr>
            <a:spLocks noGrp="1"/>
          </p:cNvSpPr>
          <p:nvPr>
            <p:ph idx="1"/>
          </p:nvPr>
        </p:nvSpPr>
        <p:spPr>
          <a:xfrm>
            <a:off x="838200" y="1825625"/>
            <a:ext cx="8410303" cy="4351338"/>
          </a:xfrm>
        </p:spPr>
        <p:txBody>
          <a:bodyPr>
            <a:normAutofit fontScale="92500" lnSpcReduction="20000"/>
          </a:bodyPr>
          <a:lstStyle/>
          <a:p>
            <a:r>
              <a:rPr lang="nl-NL" dirty="0"/>
              <a:t>Bij een kneuzing van de pezen, kunnen kleine bloeding uit de haarvaten en een ontstekingsreactie die tot oedeem, vochtophoping kan leiden. </a:t>
            </a:r>
          </a:p>
          <a:p>
            <a:endParaRPr lang="nl-NL" dirty="0"/>
          </a:p>
          <a:p>
            <a:r>
              <a:rPr lang="nl-NL" dirty="0"/>
              <a:t>Een kneuzing ontstaat door geweld van buitenaf, verstappen, verspringen of overbelasten.</a:t>
            </a:r>
          </a:p>
          <a:p>
            <a:endParaRPr lang="nl-NL" dirty="0"/>
          </a:p>
          <a:p>
            <a:r>
              <a:rPr lang="nl-NL" dirty="0"/>
              <a:t>Een verstuiking/distorsie, is het kortdurend heen en weer schuiven van de gewrichtsvlakken ten opzichte van elkaar. De gewrichtsbanden kunnen uitrekken of zelf scheuren. </a:t>
            </a:r>
          </a:p>
          <a:p>
            <a:pPr lvl="1"/>
            <a:r>
              <a:rPr lang="nl-NL" dirty="0"/>
              <a:t>Hierbij kan zelfs ook de pees scheuren (peesruptuur) of losraken van het bot. </a:t>
            </a:r>
          </a:p>
        </p:txBody>
      </p:sp>
      <p:pic>
        <p:nvPicPr>
          <p:cNvPr id="9218" name="Picture 2" descr="Afbeeldingsresultaat voor pez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41238" y="1254035"/>
            <a:ext cx="2522220" cy="5044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842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Elleboog</a:t>
            </a:r>
          </a:p>
        </p:txBody>
      </p:sp>
      <p:sp>
        <p:nvSpPr>
          <p:cNvPr id="3" name="Tijdelijke aanduiding voor inhoud 2"/>
          <p:cNvSpPr>
            <a:spLocks noGrp="1"/>
          </p:cNvSpPr>
          <p:nvPr>
            <p:ph idx="1"/>
          </p:nvPr>
        </p:nvSpPr>
        <p:spPr/>
        <p:txBody>
          <a:bodyPr>
            <a:normAutofit fontScale="92500" lnSpcReduction="10000"/>
          </a:bodyPr>
          <a:lstStyle/>
          <a:p>
            <a:r>
              <a:rPr lang="nl-NL" dirty="0"/>
              <a:t>ED = Elleboog Dysplasie</a:t>
            </a:r>
          </a:p>
          <a:p>
            <a:pPr lvl="1"/>
            <a:r>
              <a:rPr lang="nl-NL" dirty="0"/>
              <a:t>Is een verzamelnaam voor </a:t>
            </a:r>
            <a:r>
              <a:rPr lang="nl-NL" u="sng" dirty="0"/>
              <a:t>vier</a:t>
            </a:r>
            <a:r>
              <a:rPr lang="nl-NL" dirty="0"/>
              <a:t> veel voorkomende afwijkingen van het ellebooggewricht. </a:t>
            </a:r>
          </a:p>
          <a:p>
            <a:pPr lvl="1"/>
            <a:r>
              <a:rPr lang="nl-NL" dirty="0"/>
              <a:t>De afwijkingen zorgen ervoor dat de botdelen in het ellebooggewricht niet meer goed op elkaar aansluiten.</a:t>
            </a:r>
          </a:p>
          <a:p>
            <a:pPr lvl="1"/>
            <a:r>
              <a:rPr lang="nl-NL" dirty="0"/>
              <a:t>Wordt gekenmerkt door pijn, kreupelheid, pijnreactie bij betasten, artrose. </a:t>
            </a:r>
          </a:p>
          <a:p>
            <a:pPr lvl="1"/>
            <a:endParaRPr lang="nl-NL" dirty="0"/>
          </a:p>
          <a:p>
            <a:r>
              <a:rPr lang="nl-NL" dirty="0"/>
              <a:t>Wordt vaak zichtbaar op een leeftijd van 4 tot 8 maanden aan beide voorpoten. </a:t>
            </a:r>
          </a:p>
          <a:p>
            <a:endParaRPr lang="nl-NL" dirty="0"/>
          </a:p>
          <a:p>
            <a:r>
              <a:rPr lang="nl-NL" dirty="0"/>
              <a:t>Komt voornamelijk voor bij grote rassen zoals de labrador, </a:t>
            </a:r>
            <a:r>
              <a:rPr lang="nl-NL" dirty="0" err="1"/>
              <a:t>retrievers</a:t>
            </a:r>
            <a:r>
              <a:rPr lang="nl-NL" dirty="0"/>
              <a:t>, newfoundlanders. </a:t>
            </a:r>
          </a:p>
        </p:txBody>
      </p:sp>
    </p:spTree>
    <p:extLst>
      <p:ext uri="{BB962C8B-B14F-4D97-AF65-F5344CB8AC3E}">
        <p14:creationId xmlns:p14="http://schemas.microsoft.com/office/powerpoint/2010/main" val="33812415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Elleboogdysplasie</a:t>
            </a:r>
          </a:p>
        </p:txBody>
      </p:sp>
      <p:sp>
        <p:nvSpPr>
          <p:cNvPr id="3" name="Tijdelijke aanduiding voor inhoud 2"/>
          <p:cNvSpPr>
            <a:spLocks noGrp="1"/>
          </p:cNvSpPr>
          <p:nvPr>
            <p:ph idx="1"/>
          </p:nvPr>
        </p:nvSpPr>
        <p:spPr/>
        <p:txBody>
          <a:bodyPr/>
          <a:lstStyle/>
          <a:p>
            <a:endParaRPr lang="nl-NL" dirty="0"/>
          </a:p>
        </p:txBody>
      </p:sp>
      <p:pic>
        <p:nvPicPr>
          <p:cNvPr id="6" name="Afbeelding 5"/>
          <p:cNvPicPr>
            <a:picLocks noChangeAspect="1"/>
          </p:cNvPicPr>
          <p:nvPr/>
        </p:nvPicPr>
        <p:blipFill>
          <a:blip r:embed="rId2"/>
          <a:stretch>
            <a:fillRect/>
          </a:stretch>
        </p:blipFill>
        <p:spPr>
          <a:xfrm>
            <a:off x="5342020" y="0"/>
            <a:ext cx="6569243" cy="6176963"/>
          </a:xfrm>
          <a:prstGeom prst="rect">
            <a:avLst/>
          </a:prstGeom>
        </p:spPr>
      </p:pic>
    </p:spTree>
    <p:extLst>
      <p:ext uri="{BB962C8B-B14F-4D97-AF65-F5344CB8AC3E}">
        <p14:creationId xmlns:p14="http://schemas.microsoft.com/office/powerpoint/2010/main" val="10153174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Heupdysplasie</a:t>
            </a:r>
          </a:p>
        </p:txBody>
      </p:sp>
      <p:sp>
        <p:nvSpPr>
          <p:cNvPr id="3" name="Tijdelijke aanduiding voor inhoud 2"/>
          <p:cNvSpPr>
            <a:spLocks noGrp="1"/>
          </p:cNvSpPr>
          <p:nvPr>
            <p:ph idx="1"/>
          </p:nvPr>
        </p:nvSpPr>
        <p:spPr/>
        <p:txBody>
          <a:bodyPr>
            <a:normAutofit fontScale="85000" lnSpcReduction="20000"/>
          </a:bodyPr>
          <a:lstStyle/>
          <a:p>
            <a:r>
              <a:rPr lang="nl-NL" dirty="0"/>
              <a:t>Bij een hond met HD past de kop van het dijbeen niet goed in de heupkom, doordat de kom te ondiep is en de kom te klein is.</a:t>
            </a:r>
          </a:p>
          <a:p>
            <a:r>
              <a:rPr lang="nl-NL" dirty="0"/>
              <a:t>Daarnaast heeft deze erg veel ruimte n het heupgewricht en schuurt in de kom heen en weer, waardoor cellen afsterven en weer ontstekingsreacties kunnen veroorzaken.</a:t>
            </a:r>
          </a:p>
          <a:p>
            <a:r>
              <a:rPr lang="nl-NL" dirty="0"/>
              <a:t>Daarbij worden gewrichtsbanden vaak ook te slap en kan er luxatie van de heupkop ontstaan. </a:t>
            </a:r>
          </a:p>
          <a:p>
            <a:endParaRPr lang="nl-NL" dirty="0"/>
          </a:p>
          <a:p>
            <a:r>
              <a:rPr lang="nl-NL" dirty="0"/>
              <a:t>Komt vooral voor bij grote hondenrassen. Katten en </a:t>
            </a:r>
            <a:r>
              <a:rPr lang="nl-NL" dirty="0" err="1"/>
              <a:t>middenslag</a:t>
            </a:r>
            <a:r>
              <a:rPr lang="nl-NL" dirty="0"/>
              <a:t> honden kunnen het ook krijgen. </a:t>
            </a:r>
          </a:p>
          <a:p>
            <a:endParaRPr lang="nl-NL" dirty="0"/>
          </a:p>
          <a:p>
            <a:r>
              <a:rPr lang="nl-NL" dirty="0"/>
              <a:t>Dieren worden met aanleg voor HD geboren. Als dieren ouder zijn dan één jaar, kunnen ze gescreend worden op HD (dan is de heup uitgegroeid). </a:t>
            </a:r>
          </a:p>
        </p:txBody>
      </p:sp>
    </p:spTree>
    <p:extLst>
      <p:ext uri="{BB962C8B-B14F-4D97-AF65-F5344CB8AC3E}">
        <p14:creationId xmlns:p14="http://schemas.microsoft.com/office/powerpoint/2010/main" val="102448375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Heupdysplasie</a:t>
            </a:r>
          </a:p>
        </p:txBody>
      </p:sp>
      <p:sp>
        <p:nvSpPr>
          <p:cNvPr id="3" name="Tijdelijke aanduiding voor inhoud 2"/>
          <p:cNvSpPr>
            <a:spLocks noGrp="1"/>
          </p:cNvSpPr>
          <p:nvPr>
            <p:ph idx="1"/>
          </p:nvPr>
        </p:nvSpPr>
        <p:spPr>
          <a:xfrm>
            <a:off x="838200" y="1825625"/>
            <a:ext cx="3950368" cy="4351338"/>
          </a:xfrm>
        </p:spPr>
        <p:txBody>
          <a:bodyPr/>
          <a:lstStyle/>
          <a:p>
            <a:r>
              <a:rPr lang="nl-NL" dirty="0"/>
              <a:t>HD bij een hond is ter herkennen aan:</a:t>
            </a:r>
          </a:p>
          <a:p>
            <a:pPr lvl="1"/>
            <a:r>
              <a:rPr lang="nl-NL" dirty="0"/>
              <a:t>Eerder gaan zitten of liggen dan leeftijdgenootjes.</a:t>
            </a:r>
          </a:p>
          <a:p>
            <a:pPr lvl="1"/>
            <a:r>
              <a:rPr lang="nl-NL" dirty="0"/>
              <a:t>Moeizaam opstaan. </a:t>
            </a:r>
          </a:p>
          <a:p>
            <a:pPr lvl="1"/>
            <a:r>
              <a:rPr lang="nl-NL" dirty="0"/>
              <a:t>Niet goed kunnen springen. </a:t>
            </a:r>
          </a:p>
          <a:p>
            <a:pPr lvl="1"/>
            <a:r>
              <a:rPr lang="nl-NL" dirty="0"/>
              <a:t>Wiegende gang. </a:t>
            </a:r>
          </a:p>
        </p:txBody>
      </p:sp>
      <p:pic>
        <p:nvPicPr>
          <p:cNvPr id="4" name="Afbeelding 3"/>
          <p:cNvPicPr>
            <a:picLocks noChangeAspect="1"/>
          </p:cNvPicPr>
          <p:nvPr/>
        </p:nvPicPr>
        <p:blipFill>
          <a:blip r:embed="rId2"/>
          <a:stretch>
            <a:fillRect/>
          </a:stretch>
        </p:blipFill>
        <p:spPr>
          <a:xfrm>
            <a:off x="5187502" y="0"/>
            <a:ext cx="7004498" cy="6176963"/>
          </a:xfrm>
          <a:prstGeom prst="rect">
            <a:avLst/>
          </a:prstGeom>
        </p:spPr>
      </p:pic>
    </p:spTree>
    <p:extLst>
      <p:ext uri="{BB962C8B-B14F-4D97-AF65-F5344CB8AC3E}">
        <p14:creationId xmlns:p14="http://schemas.microsoft.com/office/powerpoint/2010/main" val="41292329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Distorsie</a:t>
            </a:r>
          </a:p>
        </p:txBody>
      </p:sp>
      <p:sp>
        <p:nvSpPr>
          <p:cNvPr id="3" name="Tijdelijke aanduiding voor inhoud 2"/>
          <p:cNvSpPr>
            <a:spLocks noGrp="1"/>
          </p:cNvSpPr>
          <p:nvPr>
            <p:ph idx="1"/>
          </p:nvPr>
        </p:nvSpPr>
        <p:spPr/>
        <p:txBody>
          <a:bodyPr/>
          <a:lstStyle/>
          <a:p>
            <a:pPr fontAlgn="t"/>
            <a:r>
              <a:rPr lang="nl-NL" dirty="0"/>
              <a:t> De botten van een gewricht zijn in een abnormale richtingen verschoven en weer terug gegaan op de juiste plek. Vaak is de plek warm en gezwollen. </a:t>
            </a:r>
          </a:p>
          <a:p>
            <a:pPr fontAlgn="t"/>
            <a:endParaRPr lang="nl-NL" dirty="0"/>
          </a:p>
          <a:p>
            <a:pPr fontAlgn="t"/>
            <a:r>
              <a:rPr lang="nl-NL" dirty="0"/>
              <a:t> Er kan weinig gedaan worden. Breng het dier naar de dierenarts. Die kan voor verlichting van de pijn zorgen.  </a:t>
            </a:r>
          </a:p>
          <a:p>
            <a:endParaRPr lang="nl-NL" dirty="0"/>
          </a:p>
        </p:txBody>
      </p:sp>
      <p:pic>
        <p:nvPicPr>
          <p:cNvPr id="8194" name="Picture 2" descr="Afbeeldingsresultaat voor distors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25988" y="4001294"/>
            <a:ext cx="3348446" cy="21764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38467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Huidaandoeningen</a:t>
            </a:r>
          </a:p>
        </p:txBody>
      </p:sp>
      <p:sp>
        <p:nvSpPr>
          <p:cNvPr id="3" name="Tijdelijke aanduiding voor inhoud 2"/>
          <p:cNvSpPr>
            <a:spLocks noGrp="1"/>
          </p:cNvSpPr>
          <p:nvPr>
            <p:ph idx="1"/>
          </p:nvPr>
        </p:nvSpPr>
        <p:spPr/>
        <p:txBody>
          <a:bodyPr>
            <a:normAutofit lnSpcReduction="10000"/>
          </a:bodyPr>
          <a:lstStyle/>
          <a:p>
            <a:r>
              <a:rPr lang="nl-NL" dirty="0"/>
              <a:t>Het is soms erg moeilijk te achterhalen waar een probleem met de huid door veroorzaakt wordt. </a:t>
            </a:r>
          </a:p>
          <a:p>
            <a:endParaRPr lang="nl-NL" dirty="0"/>
          </a:p>
          <a:p>
            <a:r>
              <a:rPr lang="nl-NL" dirty="0"/>
              <a:t>Elke huidziekte laat in ieder geval wel een symptoom van ontsteking zien:</a:t>
            </a:r>
          </a:p>
          <a:p>
            <a:pPr lvl="1"/>
            <a:r>
              <a:rPr lang="nl-NL" dirty="0"/>
              <a:t>Roodheid</a:t>
            </a:r>
          </a:p>
          <a:p>
            <a:pPr lvl="1"/>
            <a:r>
              <a:rPr lang="nl-NL" dirty="0"/>
              <a:t>Warmte</a:t>
            </a:r>
          </a:p>
          <a:p>
            <a:pPr lvl="1"/>
            <a:r>
              <a:rPr lang="nl-NL" dirty="0"/>
              <a:t>Zwelling</a:t>
            </a:r>
          </a:p>
          <a:p>
            <a:pPr lvl="1"/>
            <a:r>
              <a:rPr lang="nl-NL" dirty="0"/>
              <a:t>Pijn/Jeuk</a:t>
            </a:r>
          </a:p>
          <a:p>
            <a:pPr lvl="1"/>
            <a:endParaRPr lang="nl-NL" dirty="0"/>
          </a:p>
          <a:p>
            <a:r>
              <a:rPr lang="nl-NL" dirty="0"/>
              <a:t>Onderscheid in huidaandoeningen met jeuk en zonder jeuk.</a:t>
            </a:r>
          </a:p>
        </p:txBody>
      </p:sp>
      <p:pic>
        <p:nvPicPr>
          <p:cNvPr id="4" name="Picture 2" descr="Afbeeldingsresultaat voor allergie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02627" y="3746862"/>
            <a:ext cx="2473685" cy="1661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89722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Luxatie</a:t>
            </a:r>
          </a:p>
        </p:txBody>
      </p:sp>
      <p:sp>
        <p:nvSpPr>
          <p:cNvPr id="3" name="Tijdelijke aanduiding voor inhoud 2"/>
          <p:cNvSpPr>
            <a:spLocks noGrp="1"/>
          </p:cNvSpPr>
          <p:nvPr>
            <p:ph idx="1"/>
          </p:nvPr>
        </p:nvSpPr>
        <p:spPr>
          <a:xfrm>
            <a:off x="838200" y="1825625"/>
            <a:ext cx="8568574" cy="4351338"/>
          </a:xfrm>
        </p:spPr>
        <p:txBody>
          <a:bodyPr>
            <a:normAutofit/>
          </a:bodyPr>
          <a:lstStyle/>
          <a:p>
            <a:pPr fontAlgn="t"/>
            <a:r>
              <a:rPr lang="nl-NL" b="1" dirty="0"/>
              <a:t> </a:t>
            </a:r>
            <a:r>
              <a:rPr lang="nl-NL" dirty="0"/>
              <a:t>De botten van een gewricht zijn door een harde klap ten opzichte van elkaar verschoven en gaan niet terug. </a:t>
            </a:r>
          </a:p>
          <a:p>
            <a:pPr fontAlgn="t"/>
            <a:r>
              <a:rPr lang="nl-NL" dirty="0"/>
              <a:t>Herken je aan zwellingen en verkeerde stand. </a:t>
            </a:r>
          </a:p>
          <a:p>
            <a:pPr fontAlgn="t"/>
            <a:endParaRPr lang="nl-NL" dirty="0"/>
          </a:p>
          <a:p>
            <a:pPr fontAlgn="t"/>
            <a:r>
              <a:rPr lang="nl-NL" dirty="0"/>
              <a:t> Handel hetzelfde als bij een botbreuk:</a:t>
            </a:r>
          </a:p>
          <a:p>
            <a:pPr lvl="1" fontAlgn="t"/>
            <a:r>
              <a:rPr lang="nl-NL" dirty="0"/>
              <a:t> Lichaamsdeel met de breuk mag zo min mogelijk bewegen. Beweeg het dier dus zo min mogelijk en breng indien nodig een spalk aan. </a:t>
            </a:r>
            <a:r>
              <a:rPr lang="nl-NL" b="1" dirty="0"/>
              <a:t> </a:t>
            </a:r>
            <a:endParaRPr lang="nl-NL" dirty="0"/>
          </a:p>
          <a:p>
            <a:endParaRPr lang="nl-NL" dirty="0"/>
          </a:p>
        </p:txBody>
      </p:sp>
      <p:pic>
        <p:nvPicPr>
          <p:cNvPr id="7170" name="Picture 2" descr="Afbeeldingsresultaat voor luxatie"/>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1875"/>
          <a:stretch/>
        </p:blipFill>
        <p:spPr bwMode="auto">
          <a:xfrm>
            <a:off x="9573378" y="3924042"/>
            <a:ext cx="2618622" cy="238926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Afbeeldingsresultaat voor luxatie"/>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47751"/>
          <a:stretch/>
        </p:blipFill>
        <p:spPr bwMode="auto">
          <a:xfrm>
            <a:off x="9406774" y="1829591"/>
            <a:ext cx="2682420" cy="225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646822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Patellaluxatie</a:t>
            </a:r>
          </a:p>
        </p:txBody>
      </p:sp>
      <p:sp>
        <p:nvSpPr>
          <p:cNvPr id="3" name="Tijdelijke aanduiding voor inhoud 2"/>
          <p:cNvSpPr>
            <a:spLocks noGrp="1"/>
          </p:cNvSpPr>
          <p:nvPr>
            <p:ph idx="1"/>
          </p:nvPr>
        </p:nvSpPr>
        <p:spPr>
          <a:xfrm>
            <a:off x="838200" y="1825625"/>
            <a:ext cx="7295147" cy="4351338"/>
          </a:xfrm>
        </p:spPr>
        <p:txBody>
          <a:bodyPr>
            <a:normAutofit fontScale="77500" lnSpcReduction="20000"/>
          </a:bodyPr>
          <a:lstStyle/>
          <a:p>
            <a:r>
              <a:rPr lang="nl-NL" dirty="0"/>
              <a:t>Bij patellaluxatie schuift de knieschijf (</a:t>
            </a:r>
            <a:r>
              <a:rPr lang="nl-NL" dirty="0" err="1"/>
              <a:t>patella</a:t>
            </a:r>
            <a:r>
              <a:rPr lang="nl-NL" dirty="0"/>
              <a:t>) uit de groeve van het kniegewricht.</a:t>
            </a:r>
          </a:p>
          <a:p>
            <a:endParaRPr lang="nl-NL" dirty="0"/>
          </a:p>
          <a:p>
            <a:r>
              <a:rPr lang="nl-NL" dirty="0"/>
              <a:t>Dit kan ontstaan doordat de botten niet goed zijn aangelegd op elkaar. Hierdoor blijft de </a:t>
            </a:r>
            <a:r>
              <a:rPr lang="nl-NL" dirty="0" err="1"/>
              <a:t>patella</a:t>
            </a:r>
            <a:r>
              <a:rPr lang="nl-NL" dirty="0"/>
              <a:t> niet goed in zijn ‘groeve’ zitten.</a:t>
            </a:r>
          </a:p>
          <a:p>
            <a:pPr marL="0" indent="0">
              <a:buNone/>
            </a:pPr>
            <a:endParaRPr lang="nl-NL" dirty="0"/>
          </a:p>
          <a:p>
            <a:r>
              <a:rPr lang="nl-NL" dirty="0"/>
              <a:t>Tijdens luxatie kan de poot niet meer gestrekt worden en is de knie breder dan normaal. Het dier kan dan met een opgetilde achterpoot gaan lopen.</a:t>
            </a:r>
          </a:p>
          <a:p>
            <a:endParaRPr lang="nl-NL" dirty="0"/>
          </a:p>
          <a:p>
            <a:r>
              <a:rPr lang="nl-NL" dirty="0"/>
              <a:t>Komt vooral voor bij kleine hondenrassen of hele grote hondenrassen. Is waarschijnlijk erfelijk en ouderdieren kunnen hierop gescreend worden. </a:t>
            </a:r>
          </a:p>
        </p:txBody>
      </p:sp>
      <p:pic>
        <p:nvPicPr>
          <p:cNvPr id="2050" name="Picture 2" descr="Afbeeldingsresultaat voor patellaluxati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40842" y="1411332"/>
            <a:ext cx="4251158" cy="47656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682682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Oogaandoeningen</a:t>
            </a:r>
          </a:p>
        </p:txBody>
      </p:sp>
      <p:sp>
        <p:nvSpPr>
          <p:cNvPr id="3" name="Tijdelijke aanduiding voor inhoud 2"/>
          <p:cNvSpPr>
            <a:spLocks noGrp="1"/>
          </p:cNvSpPr>
          <p:nvPr>
            <p:ph idx="1"/>
          </p:nvPr>
        </p:nvSpPr>
        <p:spPr/>
        <p:txBody>
          <a:bodyPr>
            <a:normAutofit fontScale="85000" lnSpcReduction="20000"/>
          </a:bodyPr>
          <a:lstStyle/>
          <a:p>
            <a:r>
              <a:rPr lang="nl-NL" b="1" dirty="0">
                <a:sym typeface="Wingdings" panose="05000000000000000000" pitchFamily="2" charset="2"/>
              </a:rPr>
              <a:t>PRA </a:t>
            </a:r>
          </a:p>
          <a:p>
            <a:pPr lvl="1"/>
            <a:r>
              <a:rPr lang="nl-NL" dirty="0"/>
              <a:t>PRA (progressieve retina atrofie) is een verzamelnaam voor ongeneeslijke afwijkingen van het netvlies.</a:t>
            </a:r>
          </a:p>
          <a:p>
            <a:pPr lvl="1"/>
            <a:endParaRPr lang="nl-NL" dirty="0"/>
          </a:p>
          <a:p>
            <a:r>
              <a:rPr lang="nl-NL" b="1" dirty="0">
                <a:sym typeface="Wingdings" panose="05000000000000000000" pitchFamily="2" charset="2"/>
              </a:rPr>
              <a:t>Cataract</a:t>
            </a:r>
          </a:p>
          <a:p>
            <a:pPr lvl="1"/>
            <a:r>
              <a:rPr lang="nl-NL" dirty="0"/>
              <a:t>Staar (cataract) is een vertroebeling van de lens van het oog. </a:t>
            </a:r>
            <a:endParaRPr lang="nl-NL" dirty="0">
              <a:sym typeface="Wingdings" panose="05000000000000000000" pitchFamily="2" charset="2"/>
            </a:endParaRPr>
          </a:p>
          <a:p>
            <a:endParaRPr lang="nl-NL" b="1" dirty="0">
              <a:sym typeface="Wingdings" panose="05000000000000000000" pitchFamily="2" charset="2"/>
            </a:endParaRPr>
          </a:p>
          <a:p>
            <a:r>
              <a:rPr lang="nl-NL" b="1" dirty="0">
                <a:sym typeface="Wingdings" panose="05000000000000000000" pitchFamily="2" charset="2"/>
              </a:rPr>
              <a:t>Trichiasis</a:t>
            </a:r>
          </a:p>
          <a:p>
            <a:pPr lvl="1"/>
            <a:r>
              <a:rPr lang="nl-NL" dirty="0"/>
              <a:t>Trichiasis ontstaat door haren die door een afwijkende stand de slijmvliezen van het oog irriteren.</a:t>
            </a:r>
          </a:p>
          <a:p>
            <a:pPr lvl="1"/>
            <a:endParaRPr lang="nl-NL" dirty="0"/>
          </a:p>
          <a:p>
            <a:r>
              <a:rPr lang="nl-NL" b="1" dirty="0">
                <a:sym typeface="Wingdings" panose="05000000000000000000" pitchFamily="2" charset="2"/>
              </a:rPr>
              <a:t>Distichiasis</a:t>
            </a:r>
            <a:endParaRPr lang="nl-NL" dirty="0"/>
          </a:p>
          <a:p>
            <a:pPr lvl="1"/>
            <a:r>
              <a:rPr lang="nl-NL" dirty="0"/>
              <a:t>Distichiasis ontstaat als kleine haartjes op de normaal gesproken onbehaarde ooglidranden voorkomen en daardoor irriteren.  </a:t>
            </a:r>
          </a:p>
          <a:p>
            <a:endParaRPr lang="nl-NL" dirty="0"/>
          </a:p>
        </p:txBody>
      </p:sp>
      <p:pic>
        <p:nvPicPr>
          <p:cNvPr id="2050" name="Picture 2" descr="Afbeeldingsresultaat voor cataract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92546" y="2521131"/>
            <a:ext cx="2145033" cy="168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96265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Oogaandoeningen</a:t>
            </a:r>
          </a:p>
        </p:txBody>
      </p:sp>
      <p:sp>
        <p:nvSpPr>
          <p:cNvPr id="3" name="Tijdelijke aanduiding voor inhoud 2"/>
          <p:cNvSpPr>
            <a:spLocks noGrp="1"/>
          </p:cNvSpPr>
          <p:nvPr>
            <p:ph idx="1"/>
          </p:nvPr>
        </p:nvSpPr>
        <p:spPr>
          <a:xfrm>
            <a:off x="838200" y="1825625"/>
            <a:ext cx="8776063" cy="4351338"/>
          </a:xfrm>
        </p:spPr>
        <p:txBody>
          <a:bodyPr>
            <a:normAutofit lnSpcReduction="10000"/>
          </a:bodyPr>
          <a:lstStyle/>
          <a:p>
            <a:r>
              <a:rPr lang="nl-NL" b="1" dirty="0"/>
              <a:t>Oogbolluxatie</a:t>
            </a:r>
          </a:p>
          <a:p>
            <a:pPr lvl="1">
              <a:lnSpc>
                <a:spcPct val="115000"/>
              </a:lnSpc>
            </a:pPr>
            <a:r>
              <a:rPr lang="nl-NL" dirty="0"/>
              <a:t>Oogbol is buiten de oogkas.</a:t>
            </a:r>
          </a:p>
          <a:p>
            <a:pPr lvl="1">
              <a:lnSpc>
                <a:spcPct val="115000"/>
              </a:lnSpc>
            </a:pPr>
            <a:r>
              <a:rPr lang="nl-NL" dirty="0"/>
              <a:t>Voorkom dat het dier aan het oog kan krabben. Zorg dat de oogbol niet verder beschadigd of uitdroogt door oogzalf aan te brengen of slaolie te gebruiken als alternatief. </a:t>
            </a:r>
          </a:p>
          <a:p>
            <a:pPr lvl="1">
              <a:lnSpc>
                <a:spcPct val="115000"/>
              </a:lnSpc>
            </a:pPr>
            <a:endParaRPr lang="nl-NL" dirty="0"/>
          </a:p>
          <a:p>
            <a:r>
              <a:rPr lang="nl-NL" b="1" dirty="0"/>
              <a:t>Cherry </a:t>
            </a:r>
            <a:r>
              <a:rPr lang="nl-NL" b="1" dirty="0" err="1"/>
              <a:t>eye</a:t>
            </a:r>
            <a:endParaRPr lang="nl-NL" b="1" dirty="0"/>
          </a:p>
          <a:p>
            <a:pPr lvl="1"/>
            <a:r>
              <a:rPr lang="nl-NL" dirty="0"/>
              <a:t>Is een zwelling van de traanklier onder het derde ooglid die daardoor naar buiten gaat puilen en zichtbaar wordt. De gezwollen traanklier heeft een kersenrode kleur en daarom wordt deze aandoening ook wel “Cherry </a:t>
            </a:r>
            <a:r>
              <a:rPr lang="nl-NL" dirty="0" err="1"/>
              <a:t>eye</a:t>
            </a:r>
            <a:r>
              <a:rPr lang="nl-NL" dirty="0"/>
              <a:t>” genoemd.</a:t>
            </a:r>
          </a:p>
          <a:p>
            <a:endParaRPr lang="nl-NL" dirty="0"/>
          </a:p>
        </p:txBody>
      </p:sp>
      <p:pic>
        <p:nvPicPr>
          <p:cNvPr id="4" name="Afbeelding 3"/>
          <p:cNvPicPr>
            <a:picLocks noChangeAspect="1"/>
          </p:cNvPicPr>
          <p:nvPr/>
        </p:nvPicPr>
        <p:blipFill>
          <a:blip r:embed="rId2"/>
          <a:stretch>
            <a:fillRect/>
          </a:stretch>
        </p:blipFill>
        <p:spPr>
          <a:xfrm>
            <a:off x="9614263" y="2004407"/>
            <a:ext cx="2329664" cy="1787881"/>
          </a:xfrm>
          <a:prstGeom prst="rect">
            <a:avLst/>
          </a:prstGeom>
        </p:spPr>
      </p:pic>
      <p:pic>
        <p:nvPicPr>
          <p:cNvPr id="1026" name="Picture 2" descr="Afbeeldingsresultaat voor cherry ey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14263" y="4275252"/>
            <a:ext cx="2455817" cy="1749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12281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Ooraandoeningen</a:t>
            </a:r>
          </a:p>
        </p:txBody>
      </p:sp>
      <p:sp>
        <p:nvSpPr>
          <p:cNvPr id="3" name="Tijdelijke aanduiding voor inhoud 2"/>
          <p:cNvSpPr>
            <a:spLocks noGrp="1"/>
          </p:cNvSpPr>
          <p:nvPr>
            <p:ph idx="1"/>
          </p:nvPr>
        </p:nvSpPr>
        <p:spPr>
          <a:xfrm>
            <a:off x="838200" y="1825625"/>
            <a:ext cx="7874726" cy="4351338"/>
          </a:xfrm>
        </p:spPr>
        <p:txBody>
          <a:bodyPr>
            <a:normAutofit fontScale="92500" lnSpcReduction="10000"/>
          </a:bodyPr>
          <a:lstStyle/>
          <a:p>
            <a:r>
              <a:rPr lang="nl-NL" dirty="0" err="1"/>
              <a:t>Othematoom</a:t>
            </a:r>
            <a:r>
              <a:rPr lang="nl-NL" dirty="0"/>
              <a:t> (</a:t>
            </a:r>
            <a:r>
              <a:rPr lang="nl-NL" dirty="0" err="1"/>
              <a:t>bloedoor</a:t>
            </a:r>
            <a:r>
              <a:rPr lang="nl-NL" dirty="0"/>
              <a:t>)</a:t>
            </a:r>
          </a:p>
          <a:p>
            <a:pPr lvl="1"/>
            <a:r>
              <a:rPr lang="nl-NL" dirty="0"/>
              <a:t>Het bloed verzamelt tussen de verschillende lagen van de oorschelp, waardoor een </a:t>
            </a:r>
            <a:r>
              <a:rPr lang="nl-NL" b="1" dirty="0"/>
              <a:t>met vocht gevulde, warme, gezwollen oorschelp</a:t>
            </a:r>
            <a:r>
              <a:rPr lang="nl-NL" dirty="0"/>
              <a:t> bij uw hond ontstaat. De gehele </a:t>
            </a:r>
            <a:r>
              <a:rPr lang="nl-NL" b="1" dirty="0"/>
              <a:t>oorschelp kan gezwollen</a:t>
            </a:r>
            <a:r>
              <a:rPr lang="nl-NL" dirty="0"/>
              <a:t> zijn, maar meestal is slechts een deel van de oorschelp gezwollen. </a:t>
            </a:r>
          </a:p>
          <a:p>
            <a:pPr lvl="1"/>
            <a:endParaRPr lang="nl-NL" dirty="0"/>
          </a:p>
          <a:p>
            <a:pPr lvl="1"/>
            <a:r>
              <a:rPr lang="nl-NL" dirty="0"/>
              <a:t>De oorzaak kan zijn dat een hond veel heeft lopen kopschudden waardoor een adertje geknapt is. Daarnaast kan de hond bijvoorbeeld ook in zijn oor gebeten zijn en is er een bloeding ontstaan.</a:t>
            </a:r>
          </a:p>
          <a:p>
            <a:pPr lvl="1"/>
            <a:endParaRPr lang="nl-NL" dirty="0"/>
          </a:p>
          <a:p>
            <a:pPr lvl="1"/>
            <a:r>
              <a:rPr lang="nl-NL" dirty="0"/>
              <a:t>Als je dit niet behandeld kan dat deel van het oor verschrompelen </a:t>
            </a:r>
            <a:r>
              <a:rPr lang="nl-NL"/>
              <a:t>(bloemkooloor).</a:t>
            </a:r>
            <a:endParaRPr lang="nl-NL" dirty="0"/>
          </a:p>
          <a:p>
            <a:endParaRPr lang="nl-NL" dirty="0"/>
          </a:p>
          <a:p>
            <a:endParaRPr lang="nl-NL" dirty="0"/>
          </a:p>
        </p:txBody>
      </p:sp>
      <p:pic>
        <p:nvPicPr>
          <p:cNvPr id="3074" name="Picture 2" descr="Afbeeldingsresultaat voor bloedoor hond"/>
          <p:cNvPicPr>
            <a:picLocks noChangeAspect="1" noChangeArrowheads="1"/>
          </p:cNvPicPr>
          <p:nvPr/>
        </p:nvPicPr>
        <p:blipFill rotWithShape="1">
          <a:blip r:embed="rId2">
            <a:extLst>
              <a:ext uri="{28A0092B-C50C-407E-A947-70E740481C1C}">
                <a14:useLocalDpi xmlns:a14="http://schemas.microsoft.com/office/drawing/2010/main" val="0"/>
              </a:ext>
            </a:extLst>
          </a:blip>
          <a:srcRect l="11565" r="10221"/>
          <a:stretch/>
        </p:blipFill>
        <p:spPr bwMode="auto">
          <a:xfrm>
            <a:off x="8843554" y="1988820"/>
            <a:ext cx="2756263" cy="19822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91498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Problemen evenwichtsorgaan</a:t>
            </a:r>
          </a:p>
        </p:txBody>
      </p:sp>
      <p:sp>
        <p:nvSpPr>
          <p:cNvPr id="3" name="Tijdelijke aanduiding voor inhoud 2"/>
          <p:cNvSpPr>
            <a:spLocks noGrp="1"/>
          </p:cNvSpPr>
          <p:nvPr>
            <p:ph idx="1"/>
          </p:nvPr>
        </p:nvSpPr>
        <p:spPr/>
        <p:txBody>
          <a:bodyPr/>
          <a:lstStyle/>
          <a:p>
            <a:r>
              <a:rPr lang="nl-NL" dirty="0"/>
              <a:t>Oorzaken</a:t>
            </a:r>
          </a:p>
          <a:p>
            <a:pPr lvl="1"/>
            <a:r>
              <a:rPr lang="nl-NL" dirty="0"/>
              <a:t>Dit is niet bekend. We weten wel dat het een zenuwprobleem is van de zenuwen van het evenwichtsorgaan. </a:t>
            </a:r>
          </a:p>
          <a:p>
            <a:pPr lvl="1"/>
            <a:r>
              <a:rPr lang="nl-NL" dirty="0"/>
              <a:t>Het gaat meestal om oudere honden</a:t>
            </a:r>
          </a:p>
          <a:p>
            <a:pPr lvl="1"/>
            <a:endParaRPr lang="nl-NL" dirty="0"/>
          </a:p>
          <a:p>
            <a:r>
              <a:rPr lang="nl-NL" dirty="0"/>
              <a:t>Symptomen</a:t>
            </a:r>
          </a:p>
          <a:p>
            <a:pPr lvl="1"/>
            <a:r>
              <a:rPr lang="nl-NL" dirty="0"/>
              <a:t>Dronkenmansloop, omvallen en scheve rondjes lopen, heen en weer schieten van de ogen in de kassen, braken en misselijkheid en een scheve kophouding.</a:t>
            </a:r>
          </a:p>
          <a:p>
            <a:pPr lvl="1"/>
            <a:r>
              <a:rPr lang="nl-NL" dirty="0"/>
              <a:t>Middenoorontsteking kan dezelfde symptomen geven.</a:t>
            </a:r>
          </a:p>
          <a:p>
            <a:pPr lvl="1"/>
            <a:r>
              <a:rPr lang="nl-NL" dirty="0">
                <a:hlinkClick r:id="rId2"/>
              </a:rPr>
              <a:t>https://www.youtube.com/watch?v=T1YNspRvdPE&amp;feature=emb_title</a:t>
            </a:r>
            <a:endParaRPr lang="nl-NL" dirty="0"/>
          </a:p>
          <a:p>
            <a:pPr lvl="1"/>
            <a:endParaRPr lang="nl-NL" dirty="0"/>
          </a:p>
          <a:p>
            <a:endParaRPr lang="nl-NL" dirty="0"/>
          </a:p>
        </p:txBody>
      </p:sp>
    </p:spTree>
    <p:extLst>
      <p:ext uri="{BB962C8B-B14F-4D97-AF65-F5344CB8AC3E}">
        <p14:creationId xmlns:p14="http://schemas.microsoft.com/office/powerpoint/2010/main" val="35369437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Huidaandoeningen met jeuk</a:t>
            </a:r>
          </a:p>
        </p:txBody>
      </p:sp>
      <p:sp>
        <p:nvSpPr>
          <p:cNvPr id="3" name="Tijdelijke aanduiding voor inhoud 2"/>
          <p:cNvSpPr>
            <a:spLocks noGrp="1"/>
          </p:cNvSpPr>
          <p:nvPr>
            <p:ph idx="1"/>
          </p:nvPr>
        </p:nvSpPr>
        <p:spPr/>
        <p:txBody>
          <a:bodyPr>
            <a:normAutofit lnSpcReduction="10000"/>
          </a:bodyPr>
          <a:lstStyle/>
          <a:p>
            <a:r>
              <a:rPr lang="nl-NL" dirty="0"/>
              <a:t>Ectoparasieten</a:t>
            </a:r>
          </a:p>
          <a:p>
            <a:pPr lvl="1"/>
            <a:r>
              <a:rPr lang="nl-NL" dirty="0"/>
              <a:t>Vlooien (zoönose)</a:t>
            </a:r>
          </a:p>
          <a:p>
            <a:pPr lvl="2"/>
            <a:r>
              <a:rPr lang="nl-NL" dirty="0"/>
              <a:t>Symptomen: kleine jeukende bultjes</a:t>
            </a:r>
          </a:p>
          <a:p>
            <a:pPr lvl="2"/>
            <a:r>
              <a:rPr lang="nl-NL" dirty="0"/>
              <a:t>Herkennen aan: Zwarte poepjes in de vacht. </a:t>
            </a:r>
          </a:p>
          <a:p>
            <a:pPr lvl="2"/>
            <a:r>
              <a:rPr lang="nl-NL" dirty="0"/>
              <a:t>Vlooienallergie </a:t>
            </a:r>
            <a:r>
              <a:rPr lang="nl-NL" dirty="0">
                <a:sym typeface="Wingdings" panose="05000000000000000000" pitchFamily="2" charset="2"/>
              </a:rPr>
              <a:t> Heftige jeuk. </a:t>
            </a:r>
            <a:endParaRPr lang="nl-NL" dirty="0"/>
          </a:p>
          <a:p>
            <a:pPr lvl="1"/>
            <a:r>
              <a:rPr lang="nl-NL" dirty="0"/>
              <a:t>Mijten (zoönose)</a:t>
            </a:r>
          </a:p>
          <a:p>
            <a:pPr lvl="2"/>
            <a:r>
              <a:rPr lang="nl-NL" dirty="0"/>
              <a:t>Wit beestje alleen met otoscoop te zien. </a:t>
            </a:r>
          </a:p>
          <a:p>
            <a:pPr lvl="2"/>
            <a:r>
              <a:rPr lang="nl-NL" dirty="0"/>
              <a:t>Verschillende typen mijten (huidschilfermijt, schurftmijt)</a:t>
            </a:r>
          </a:p>
          <a:p>
            <a:pPr lvl="1"/>
            <a:r>
              <a:rPr lang="nl-NL" dirty="0"/>
              <a:t>Luizen</a:t>
            </a:r>
          </a:p>
          <a:p>
            <a:pPr lvl="2"/>
            <a:r>
              <a:rPr lang="nl-NL" dirty="0"/>
              <a:t>Vind je vooral op konijnen en cavia’s. </a:t>
            </a:r>
            <a:r>
              <a:rPr lang="nl-NL" dirty="0" err="1"/>
              <a:t>Diersoortspecifiek</a:t>
            </a:r>
            <a:r>
              <a:rPr lang="nl-NL" dirty="0"/>
              <a:t>!</a:t>
            </a:r>
          </a:p>
          <a:p>
            <a:pPr lvl="1"/>
            <a:r>
              <a:rPr lang="nl-NL" dirty="0"/>
              <a:t>Insectenbeten</a:t>
            </a:r>
          </a:p>
          <a:p>
            <a:pPr lvl="2"/>
            <a:r>
              <a:rPr lang="nl-NL" dirty="0"/>
              <a:t>Gif kan een ontstekingsreactie geven. </a:t>
            </a:r>
          </a:p>
        </p:txBody>
      </p:sp>
      <p:pic>
        <p:nvPicPr>
          <p:cNvPr id="16388" name="Picture 4" descr="Afbeeldingsresultaat voor ectoparasiete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46620" y="1825625"/>
            <a:ext cx="4762500"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15528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Allergieën</a:t>
            </a:r>
          </a:p>
        </p:txBody>
      </p:sp>
      <p:sp>
        <p:nvSpPr>
          <p:cNvPr id="3" name="Tijdelijke aanduiding voor inhoud 2"/>
          <p:cNvSpPr>
            <a:spLocks noGrp="1"/>
          </p:cNvSpPr>
          <p:nvPr>
            <p:ph idx="1"/>
          </p:nvPr>
        </p:nvSpPr>
        <p:spPr/>
        <p:txBody>
          <a:bodyPr>
            <a:normAutofit fontScale="85000" lnSpcReduction="20000"/>
          </a:bodyPr>
          <a:lstStyle/>
          <a:p>
            <a:r>
              <a:rPr lang="nl-NL" dirty="0"/>
              <a:t>Allergieën worden veroorzaakt door allergene stoffen; stoffen die een allergische reactie kunnen oproepen. </a:t>
            </a:r>
          </a:p>
          <a:p>
            <a:endParaRPr lang="nl-NL" dirty="0"/>
          </a:p>
          <a:p>
            <a:r>
              <a:rPr lang="nl-NL" dirty="0"/>
              <a:t>Typen allergieën</a:t>
            </a:r>
          </a:p>
          <a:p>
            <a:pPr lvl="1"/>
            <a:r>
              <a:rPr lang="nl-NL" dirty="0"/>
              <a:t>Vlooienallergie</a:t>
            </a:r>
          </a:p>
          <a:p>
            <a:pPr lvl="1"/>
            <a:r>
              <a:rPr lang="nl-NL" dirty="0"/>
              <a:t>Contactallergie</a:t>
            </a:r>
          </a:p>
          <a:p>
            <a:pPr lvl="1"/>
            <a:r>
              <a:rPr lang="nl-NL" dirty="0"/>
              <a:t>Voedselallergie</a:t>
            </a:r>
          </a:p>
          <a:p>
            <a:pPr lvl="1"/>
            <a:r>
              <a:rPr lang="nl-NL" dirty="0"/>
              <a:t>Atopie</a:t>
            </a:r>
          </a:p>
          <a:p>
            <a:endParaRPr lang="nl-NL" dirty="0"/>
          </a:p>
          <a:p>
            <a:r>
              <a:rPr lang="nl-NL" dirty="0"/>
              <a:t>Therapie:</a:t>
            </a:r>
          </a:p>
          <a:p>
            <a:pPr lvl="1"/>
            <a:r>
              <a:rPr lang="nl-NL" dirty="0"/>
              <a:t>Dier niet met allergeen in contact laten komen. (Voedselallergie)</a:t>
            </a:r>
          </a:p>
          <a:p>
            <a:pPr lvl="1"/>
            <a:r>
              <a:rPr lang="nl-NL" dirty="0"/>
              <a:t>Hypo sensibiliseren = steeds grotere hoeveelheid van allergeen toedienen.</a:t>
            </a:r>
          </a:p>
          <a:p>
            <a:pPr lvl="1"/>
            <a:r>
              <a:rPr lang="nl-NL" dirty="0"/>
              <a:t>Allergie onderdrukkende medicijnen. (Corticosteroïden/Anti-</a:t>
            </a:r>
            <a:r>
              <a:rPr lang="nl-NL" dirty="0" err="1"/>
              <a:t>histiminica</a:t>
            </a:r>
            <a:r>
              <a:rPr lang="nl-NL" dirty="0"/>
              <a:t>)</a:t>
            </a:r>
          </a:p>
        </p:txBody>
      </p:sp>
      <p:pic>
        <p:nvPicPr>
          <p:cNvPr id="15362" name="Picture 2" descr="Afbeeldingsresultaat voor allergie ho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16537" y="2558142"/>
            <a:ext cx="3489960" cy="23436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41471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Insectenbeet</a:t>
            </a:r>
          </a:p>
        </p:txBody>
      </p:sp>
      <p:sp>
        <p:nvSpPr>
          <p:cNvPr id="3" name="Tijdelijke aanduiding voor inhoud 2"/>
          <p:cNvSpPr>
            <a:spLocks noGrp="1"/>
          </p:cNvSpPr>
          <p:nvPr>
            <p:ph idx="1"/>
          </p:nvPr>
        </p:nvSpPr>
        <p:spPr/>
        <p:txBody>
          <a:bodyPr/>
          <a:lstStyle/>
          <a:p>
            <a:r>
              <a:rPr lang="nl-NL" dirty="0"/>
              <a:t>Sommige dieren kunnen allergisch reageren na een insectenbeet.</a:t>
            </a:r>
          </a:p>
          <a:p>
            <a:r>
              <a:rPr lang="nl-NL" dirty="0"/>
              <a:t>Symptomen:</a:t>
            </a:r>
          </a:p>
          <a:p>
            <a:pPr lvl="1"/>
            <a:r>
              <a:rPr lang="nl-NL" dirty="0"/>
              <a:t>Oedeem bulten over het hele lichaam. </a:t>
            </a:r>
          </a:p>
          <a:p>
            <a:pPr lvl="1"/>
            <a:r>
              <a:rPr lang="nl-NL" dirty="0"/>
              <a:t>Zwelling van de slijmvliezen.</a:t>
            </a:r>
          </a:p>
          <a:p>
            <a:pPr lvl="1"/>
            <a:r>
              <a:rPr lang="nl-NL" dirty="0"/>
              <a:t>Reactie van </a:t>
            </a:r>
            <a:r>
              <a:rPr lang="nl-NL"/>
              <a:t>het maag-darmkanaal.</a:t>
            </a:r>
            <a:endParaRPr lang="nl-NL" dirty="0"/>
          </a:p>
          <a:p>
            <a:pPr lvl="1"/>
            <a:r>
              <a:rPr lang="nl-NL" dirty="0"/>
              <a:t>Anafylactische reactie en shock.</a:t>
            </a:r>
          </a:p>
          <a:p>
            <a:pPr lvl="2"/>
            <a:r>
              <a:rPr lang="nl-NL" dirty="0"/>
              <a:t>Acute allergische reactie, waarbij het afweersysteem keihard aan het werk gaat om de beet tegen te gaan. Het lichaam reageert dermate dat het in shock kan raken.</a:t>
            </a:r>
          </a:p>
        </p:txBody>
      </p:sp>
    </p:spTree>
    <p:extLst>
      <p:ext uri="{BB962C8B-B14F-4D97-AF65-F5344CB8AC3E}">
        <p14:creationId xmlns:p14="http://schemas.microsoft.com/office/powerpoint/2010/main" val="197487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Huidaandoeningen zonder jeuk</a:t>
            </a:r>
          </a:p>
        </p:txBody>
      </p:sp>
      <p:sp>
        <p:nvSpPr>
          <p:cNvPr id="3" name="Tijdelijke aanduiding voor inhoud 2"/>
          <p:cNvSpPr>
            <a:spLocks noGrp="1"/>
          </p:cNvSpPr>
          <p:nvPr>
            <p:ph idx="1"/>
          </p:nvPr>
        </p:nvSpPr>
        <p:spPr/>
        <p:txBody>
          <a:bodyPr>
            <a:normAutofit fontScale="92500" lnSpcReduction="20000"/>
          </a:bodyPr>
          <a:lstStyle/>
          <a:p>
            <a:r>
              <a:rPr lang="nl-NL" dirty="0"/>
              <a:t>Parasitair</a:t>
            </a:r>
          </a:p>
          <a:p>
            <a:pPr lvl="1"/>
            <a:r>
              <a:rPr lang="nl-NL" dirty="0"/>
              <a:t>Demodex (haarzakjesmijt) en teken (en bijtende luizen)</a:t>
            </a:r>
          </a:p>
          <a:p>
            <a:r>
              <a:rPr lang="nl-NL" dirty="0"/>
              <a:t>Schimmel (zeer besmettelijk)</a:t>
            </a:r>
          </a:p>
          <a:p>
            <a:pPr lvl="1"/>
            <a:r>
              <a:rPr lang="nl-NL" dirty="0"/>
              <a:t>Komt  vooral voor bij dieren met verminderde weerstand. </a:t>
            </a:r>
          </a:p>
          <a:p>
            <a:pPr lvl="1"/>
            <a:r>
              <a:rPr lang="nl-NL" dirty="0"/>
              <a:t>Symptomen: ronde, kale plekken meestal kop en ledematen met aan de rand rode kringen en droge </a:t>
            </a:r>
            <a:r>
              <a:rPr lang="nl-NL" dirty="0" err="1"/>
              <a:t>kortsten</a:t>
            </a:r>
            <a:r>
              <a:rPr lang="nl-NL" dirty="0"/>
              <a:t> (bv ringworm). </a:t>
            </a:r>
          </a:p>
          <a:p>
            <a:r>
              <a:rPr lang="nl-NL" dirty="0"/>
              <a:t>Bacteriële huidinfecties (meestal secundair). </a:t>
            </a:r>
          </a:p>
          <a:p>
            <a:pPr lvl="1"/>
            <a:r>
              <a:rPr lang="nl-NL" dirty="0"/>
              <a:t>Bv. </a:t>
            </a:r>
            <a:r>
              <a:rPr lang="nl-NL" dirty="0" err="1"/>
              <a:t>Hotspot</a:t>
            </a:r>
            <a:endParaRPr lang="nl-NL" dirty="0"/>
          </a:p>
          <a:p>
            <a:r>
              <a:rPr lang="nl-NL" dirty="0"/>
              <a:t>Zonnebrand</a:t>
            </a:r>
          </a:p>
          <a:p>
            <a:pPr lvl="1"/>
            <a:r>
              <a:rPr lang="nl-NL" dirty="0"/>
              <a:t>Onbehaarde huid is gevoelig voor UV licht van de zon. </a:t>
            </a:r>
          </a:p>
          <a:p>
            <a:r>
              <a:rPr lang="nl-NL" dirty="0"/>
              <a:t>Pododermatitis (cavia)</a:t>
            </a:r>
          </a:p>
          <a:p>
            <a:pPr lvl="1"/>
            <a:r>
              <a:rPr lang="nl-NL" dirty="0"/>
              <a:t>Ontsteking van de voetzool. Eerst verdikking dat uitbreid naar bot en beenmerg. </a:t>
            </a:r>
          </a:p>
          <a:p>
            <a:pPr lvl="1"/>
            <a:r>
              <a:rPr lang="nl-NL" dirty="0"/>
              <a:t>Oorzaak is overgewicht en verkeerde bodembedekking. </a:t>
            </a:r>
          </a:p>
        </p:txBody>
      </p:sp>
      <p:pic>
        <p:nvPicPr>
          <p:cNvPr id="14338" name="Picture 2" descr="Gerelateerde afbeeld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98211" y="3540034"/>
            <a:ext cx="1762093" cy="19724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40404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Wonden</a:t>
            </a:r>
          </a:p>
        </p:txBody>
      </p:sp>
      <p:sp>
        <p:nvSpPr>
          <p:cNvPr id="3" name="Tijdelijke aanduiding voor inhoud 2"/>
          <p:cNvSpPr>
            <a:spLocks noGrp="1"/>
          </p:cNvSpPr>
          <p:nvPr>
            <p:ph idx="1"/>
          </p:nvPr>
        </p:nvSpPr>
        <p:spPr/>
        <p:txBody>
          <a:bodyPr>
            <a:normAutofit/>
          </a:bodyPr>
          <a:lstStyle/>
          <a:p>
            <a:r>
              <a:rPr lang="nl-NL" dirty="0"/>
              <a:t>Gesloten wonden</a:t>
            </a:r>
          </a:p>
          <a:p>
            <a:r>
              <a:rPr lang="nl-NL" dirty="0"/>
              <a:t>Open wonden</a:t>
            </a:r>
          </a:p>
          <a:p>
            <a:pPr lvl="1">
              <a:lnSpc>
                <a:spcPct val="115000"/>
              </a:lnSpc>
            </a:pPr>
            <a:r>
              <a:rPr lang="nl-NL" dirty="0"/>
              <a:t>Schaafwond: schoonmaken en desinfecteren</a:t>
            </a:r>
          </a:p>
          <a:p>
            <a:pPr lvl="1">
              <a:lnSpc>
                <a:spcPct val="115000"/>
              </a:lnSpc>
            </a:pPr>
            <a:r>
              <a:rPr lang="nl-NL" dirty="0">
                <a:latin typeface="Calibri" panose="020F0502020204030204" pitchFamily="34" charset="0"/>
                <a:ea typeface="Calibri" panose="020F0502020204030204" pitchFamily="34" charset="0"/>
                <a:cs typeface="Times New Roman" panose="02020603050405020304" pitchFamily="18" charset="0"/>
              </a:rPr>
              <a:t>Snijwond: reinigen en ect sluiten/verbinden</a:t>
            </a:r>
          </a:p>
          <a:p>
            <a:pPr lvl="1">
              <a:lnSpc>
                <a:spcPct val="115000"/>
              </a:lnSpc>
            </a:pPr>
            <a:r>
              <a:rPr lang="nl-NL" dirty="0">
                <a:latin typeface="Calibri" panose="020F0502020204030204" pitchFamily="34" charset="0"/>
                <a:ea typeface="Calibri" panose="020F0502020204030204" pitchFamily="34" charset="0"/>
                <a:cs typeface="Times New Roman" panose="02020603050405020304" pitchFamily="18" charset="0"/>
              </a:rPr>
              <a:t>Steek- of prikwond: reinigen/antibiotica/tetanus</a:t>
            </a:r>
          </a:p>
          <a:p>
            <a:pPr lvl="1">
              <a:lnSpc>
                <a:spcPct val="115000"/>
              </a:lnSpc>
            </a:pPr>
            <a:r>
              <a:rPr lang="nl-NL" dirty="0">
                <a:latin typeface="Calibri" panose="020F0502020204030204" pitchFamily="34" charset="0"/>
                <a:ea typeface="Calibri" panose="020F0502020204030204" pitchFamily="34" charset="0"/>
                <a:cs typeface="Times New Roman" panose="02020603050405020304" pitchFamily="18" charset="0"/>
              </a:rPr>
              <a:t>Scheurwond: spoelen/verbinden/hechten/drain</a:t>
            </a:r>
          </a:p>
          <a:p>
            <a:pPr marL="0" indent="0">
              <a:buNone/>
            </a:pPr>
            <a:r>
              <a:rPr lang="nl-NL" dirty="0"/>
              <a:t> </a:t>
            </a:r>
          </a:p>
          <a:p>
            <a:endParaRPr lang="nl-NL" dirty="0"/>
          </a:p>
          <a:p>
            <a:endParaRPr lang="nl-NL" dirty="0"/>
          </a:p>
        </p:txBody>
      </p:sp>
      <p:pic>
        <p:nvPicPr>
          <p:cNvPr id="5" name="Afbeelding 4"/>
          <p:cNvPicPr>
            <a:picLocks noChangeAspect="1"/>
          </p:cNvPicPr>
          <p:nvPr/>
        </p:nvPicPr>
        <p:blipFill>
          <a:blip r:embed="rId2"/>
          <a:stretch>
            <a:fillRect/>
          </a:stretch>
        </p:blipFill>
        <p:spPr>
          <a:xfrm>
            <a:off x="8105262" y="2544842"/>
            <a:ext cx="3927218" cy="2912903"/>
          </a:xfrm>
          <a:prstGeom prst="rect">
            <a:avLst/>
          </a:prstGeom>
        </p:spPr>
      </p:pic>
    </p:spTree>
    <p:extLst>
      <p:ext uri="{BB962C8B-B14F-4D97-AF65-F5344CB8AC3E}">
        <p14:creationId xmlns:p14="http://schemas.microsoft.com/office/powerpoint/2010/main" val="19164082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Brandwonden</a:t>
            </a:r>
          </a:p>
        </p:txBody>
      </p:sp>
      <p:pic>
        <p:nvPicPr>
          <p:cNvPr id="5" name="Afbeelding 4"/>
          <p:cNvPicPr>
            <a:picLocks noChangeAspect="1"/>
          </p:cNvPicPr>
          <p:nvPr/>
        </p:nvPicPr>
        <p:blipFill rotWithShape="1">
          <a:blip r:embed="rId2"/>
          <a:srcRect l="28749" t="23482" r="28682" b="19554"/>
          <a:stretch/>
        </p:blipFill>
        <p:spPr>
          <a:xfrm>
            <a:off x="4180737" y="104503"/>
            <a:ext cx="7914969" cy="5954894"/>
          </a:xfrm>
          <a:prstGeom prst="rect">
            <a:avLst/>
          </a:prstGeom>
        </p:spPr>
      </p:pic>
      <p:pic>
        <p:nvPicPr>
          <p:cNvPr id="6" name="Afbeelding 5"/>
          <p:cNvPicPr>
            <a:picLocks noChangeAspect="1"/>
          </p:cNvPicPr>
          <p:nvPr/>
        </p:nvPicPr>
        <p:blipFill>
          <a:blip r:embed="rId3"/>
          <a:stretch>
            <a:fillRect/>
          </a:stretch>
        </p:blipFill>
        <p:spPr>
          <a:xfrm>
            <a:off x="936036" y="2782797"/>
            <a:ext cx="2847975" cy="3276600"/>
          </a:xfrm>
          <a:prstGeom prst="rect">
            <a:avLst/>
          </a:prstGeom>
        </p:spPr>
      </p:pic>
    </p:spTree>
    <p:extLst>
      <p:ext uri="{BB962C8B-B14F-4D97-AF65-F5344CB8AC3E}">
        <p14:creationId xmlns:p14="http://schemas.microsoft.com/office/powerpoint/2010/main" val="14198077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dirty="0"/>
              <a:t>Het skelet</a:t>
            </a:r>
          </a:p>
        </p:txBody>
      </p:sp>
      <p:sp>
        <p:nvSpPr>
          <p:cNvPr id="3" name="Tijdelijke aanduiding voor inhoud 2"/>
          <p:cNvSpPr>
            <a:spLocks noGrp="1"/>
          </p:cNvSpPr>
          <p:nvPr>
            <p:ph idx="1"/>
          </p:nvPr>
        </p:nvSpPr>
        <p:spPr/>
        <p:txBody>
          <a:bodyPr>
            <a:normAutofit fontScale="85000" lnSpcReduction="20000"/>
          </a:bodyPr>
          <a:lstStyle/>
          <a:p>
            <a:r>
              <a:rPr lang="nl-NL" dirty="0"/>
              <a:t>Fissuur = Scheurtje in het bot</a:t>
            </a:r>
          </a:p>
          <a:p>
            <a:r>
              <a:rPr lang="nl-NL" dirty="0"/>
              <a:t>Fractuur = Bot is gebroken. </a:t>
            </a:r>
          </a:p>
          <a:p>
            <a:endParaRPr lang="nl-NL" dirty="0"/>
          </a:p>
          <a:p>
            <a:r>
              <a:rPr lang="nl-NL" dirty="0"/>
              <a:t>Aantal fracturen:</a:t>
            </a:r>
          </a:p>
          <a:p>
            <a:pPr lvl="1"/>
            <a:r>
              <a:rPr lang="nl-NL" dirty="0"/>
              <a:t>Enkelvoudig: één fractuurlijn die het bot in tweeën deelt.</a:t>
            </a:r>
          </a:p>
          <a:p>
            <a:pPr lvl="1"/>
            <a:r>
              <a:rPr lang="nl-NL" dirty="0"/>
              <a:t>Meervoudig: het bot is in meer dan twee delen gebroken.</a:t>
            </a:r>
          </a:p>
          <a:p>
            <a:pPr lvl="1"/>
            <a:r>
              <a:rPr lang="nl-NL" dirty="0"/>
              <a:t>Commutatief: het bot is geheel verbrijzeld.</a:t>
            </a:r>
          </a:p>
          <a:p>
            <a:pPr lvl="1"/>
            <a:endParaRPr lang="nl-NL" dirty="0"/>
          </a:p>
          <a:p>
            <a:r>
              <a:rPr lang="nl-NL" dirty="0"/>
              <a:t>Open en gesloten botbreuk</a:t>
            </a:r>
          </a:p>
          <a:p>
            <a:pPr lvl="1"/>
            <a:r>
              <a:rPr lang="nl-NL" dirty="0"/>
              <a:t>Open = omliggende spieren en huid zijn ook kapot (soms kun je bot zien).</a:t>
            </a:r>
          </a:p>
          <a:p>
            <a:pPr lvl="1"/>
            <a:r>
              <a:rPr lang="nl-NL" dirty="0"/>
              <a:t>Gesloten = als alleen het bot gebroken is en de huid verder nog heel is. </a:t>
            </a:r>
          </a:p>
          <a:p>
            <a:pPr lvl="1"/>
            <a:endParaRPr lang="nl-NL" dirty="0"/>
          </a:p>
          <a:p>
            <a:r>
              <a:rPr lang="nl-NL" dirty="0"/>
              <a:t>Bij een gezond volwassen dier, duurt de fractuurgenezing ongeveer 6 weken.</a:t>
            </a:r>
          </a:p>
        </p:txBody>
      </p:sp>
      <p:pic>
        <p:nvPicPr>
          <p:cNvPr id="13314" name="Picture 2" descr="Afbeeldingsresultaat voor meervoudige fractuu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82901" y="1969860"/>
            <a:ext cx="2114550" cy="24288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05415058"/>
      </p:ext>
    </p:extLst>
  </p:cSld>
  <p:clrMapOvr>
    <a:masterClrMapping/>
  </p:clrMapOvr>
</p:sld>
</file>

<file path=ppt/theme/theme1.xml><?xml version="1.0" encoding="utf-8"?>
<a:theme xmlns:a="http://schemas.openxmlformats.org/drawingml/2006/main" name="pp zone leeg">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pp zone leeg</Template>
  <TotalTime>1954</TotalTime>
  <Words>1600</Words>
  <Application>Microsoft Office PowerPoint</Application>
  <PresentationFormat>Breedbeeld</PresentationFormat>
  <Paragraphs>201</Paragraphs>
  <Slides>25</Slides>
  <Notes>0</Notes>
  <HiddenSlides>0</HiddenSlides>
  <MMClips>0</MMClips>
  <ScaleCrop>false</ScaleCrop>
  <HeadingPairs>
    <vt:vector size="6" baseType="variant">
      <vt:variant>
        <vt:lpstr>Gebruikte lettertypen</vt:lpstr>
      </vt:variant>
      <vt:variant>
        <vt:i4>5</vt:i4>
      </vt:variant>
      <vt:variant>
        <vt:lpstr>Thema</vt:lpstr>
      </vt:variant>
      <vt:variant>
        <vt:i4>1</vt:i4>
      </vt:variant>
      <vt:variant>
        <vt:lpstr>Diatitels</vt:lpstr>
      </vt:variant>
      <vt:variant>
        <vt:i4>25</vt:i4>
      </vt:variant>
    </vt:vector>
  </HeadingPairs>
  <TitlesOfParts>
    <vt:vector size="31" baseType="lpstr">
      <vt:lpstr>Arial</vt:lpstr>
      <vt:lpstr>Calibri</vt:lpstr>
      <vt:lpstr>Calibri Light</vt:lpstr>
      <vt:lpstr>Times New Roman</vt:lpstr>
      <vt:lpstr>Wingdings</vt:lpstr>
      <vt:lpstr>pp zone leeg</vt:lpstr>
      <vt:lpstr>EHBD</vt:lpstr>
      <vt:lpstr>Huidaandoeningen</vt:lpstr>
      <vt:lpstr>Huidaandoeningen met jeuk</vt:lpstr>
      <vt:lpstr>Allergieën</vt:lpstr>
      <vt:lpstr>Insectenbeet</vt:lpstr>
      <vt:lpstr>Huidaandoeningen zonder jeuk</vt:lpstr>
      <vt:lpstr>Wonden</vt:lpstr>
      <vt:lpstr>Brandwonden</vt:lpstr>
      <vt:lpstr>Het skelet</vt:lpstr>
      <vt:lpstr>Botbreuken</vt:lpstr>
      <vt:lpstr>Skelet</vt:lpstr>
      <vt:lpstr>Gewrichten</vt:lpstr>
      <vt:lpstr>Spieren</vt:lpstr>
      <vt:lpstr>Pezen</vt:lpstr>
      <vt:lpstr>Elleboog</vt:lpstr>
      <vt:lpstr>Elleboogdysplasie</vt:lpstr>
      <vt:lpstr>Heupdysplasie</vt:lpstr>
      <vt:lpstr>Heupdysplasie</vt:lpstr>
      <vt:lpstr>Distorsie</vt:lpstr>
      <vt:lpstr>Luxatie</vt:lpstr>
      <vt:lpstr>Patellaluxatie</vt:lpstr>
      <vt:lpstr>Oogaandoeningen</vt:lpstr>
      <vt:lpstr>Oogaandoeningen</vt:lpstr>
      <vt:lpstr>Ooraandoeningen</vt:lpstr>
      <vt:lpstr>Problemen evenwichtsorgaan</vt:lpstr>
    </vt:vector>
  </TitlesOfParts>
  <Company>AOC Oost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EHBD en Pathologie</dc:title>
  <dc:creator>Kimberley Borgerink</dc:creator>
  <cp:lastModifiedBy>Nikki Pots</cp:lastModifiedBy>
  <cp:revision>77</cp:revision>
  <dcterms:created xsi:type="dcterms:W3CDTF">2019-10-22T10:45:31Z</dcterms:created>
  <dcterms:modified xsi:type="dcterms:W3CDTF">2022-09-09T13:16:02Z</dcterms:modified>
</cp:coreProperties>
</file>